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2" r:id="rId17"/>
    <p:sldId id="273" r:id="rId18"/>
    <p:sldId id="276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3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11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14" Type="http://schemas.openxmlformats.org/officeDocument/2006/relationships/slide" Target="slides/slide13.xml"/><Relationship Id="rId23" Type="http://schemas.openxmlformats.org/officeDocument/2006/relationships/presProps" Target="presProps.xml"/><Relationship Id="rId4" Type="http://schemas.openxmlformats.org/officeDocument/2006/relationships/slide" Target="slides/slide3.xml"/><Relationship Id="rId26" Type="http://schemas.openxmlformats.org/officeDocument/2006/relationships/tableStyles" Target="tableStyle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printerSettings" Target="printerSettings/printerSettings1.bin"/><Relationship Id="rId21" Type="http://schemas.openxmlformats.org/officeDocument/2006/relationships/notesMaster" Target="notesMasters/notes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AE1160-4D0F-0A41-8D4D-ADE97C3DB506}" type="datetimeFigureOut">
              <a:rPr lang="en-US" smtClean="0"/>
              <a:t>1/20/14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D2D356-C47C-F74B-9A69-F519E449C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856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3" Type="http://schemas.openxmlformats.org/officeDocument/2006/relationships/hyperlink" Target="http://www.bibme.org/%23" TargetMode="Externa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3" Type="http://schemas.openxmlformats.org/officeDocument/2006/relationships/hyperlink" Target="http://www.bibme.org/%23" TargetMode="Externa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3" Type="http://schemas.openxmlformats.org/officeDocument/2006/relationships/hyperlink" Target="http://www.bibme.org/%23" TargetMode="Externa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3" Type="http://schemas.openxmlformats.org/officeDocument/2006/relationships/hyperlink" Target="http://www.bibme.org/%23" TargetMode="Externa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3" Type="http://schemas.openxmlformats.org/officeDocument/2006/relationships/hyperlink" Target="https://devcentral.f5.com/weblogs/images/devcentral_f5_com" TargetMode="Externa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3" Type="http://schemas.openxmlformats.org/officeDocument/2006/relationships/hyperlink" Target="http://regantan.wordpress.com/internet-and-the-world-wide-web/6-what-is-netiquette/" TargetMode="Externa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3" Type="http://schemas.openxmlformats.org/officeDocument/2006/relationships/hyperlink" Target="http://www.howto.gov/social-media/" TargetMode="Externa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3" Type="http://schemas.openxmlformats.org/officeDocument/2006/relationships/hyperlink" Target="http://www.bibme.org/%23" TargetMode="Externa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3" Type="http://schemas.openxmlformats.org/officeDocument/2006/relationships/hyperlink" Target="http://www.bibme.org/%23" TargetMode="Externa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3" Type="http://schemas.openxmlformats.org/officeDocument/2006/relationships/hyperlink" Target="http://www.bibme.org/%23" TargetMode="Externa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</a:t>
            </a:r>
            <a:r>
              <a:rPr lang="en-US" baseline="0" dirty="0" smtClean="0"/>
              <a:t> retrieved from http://</a:t>
            </a:r>
            <a:r>
              <a:rPr lang="en-US" baseline="0" dirty="0" err="1" smtClean="0"/>
              <a:t>kingcountrycoast.wikispaces.com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Digital+Citizenship</a:t>
            </a:r>
            <a:endParaRPr lang="en-US" baseline="0" dirty="0" smtClean="0"/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Tangient</a:t>
            </a:r>
            <a:r>
              <a:rPr lang="en-US" dirty="0" smtClean="0"/>
              <a:t> LLC. (2014). [Web Graphic]. Retrieved from http://</a:t>
            </a:r>
            <a:r>
              <a:rPr lang="en-US" dirty="0" err="1" smtClean="0"/>
              <a:t>kingcountrycoast.wikispaces.com</a:t>
            </a:r>
            <a:r>
              <a:rPr lang="en-US" dirty="0" smtClean="0"/>
              <a:t>/Digital Citizenship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673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Retrieved from http://</a:t>
            </a:r>
            <a:r>
              <a:rPr lang="en-US" dirty="0" err="1" smtClean="0"/>
              <a:t>www.teachingcopyright.org</a:t>
            </a:r>
            <a:r>
              <a:rPr lang="en-US" dirty="0" smtClean="0"/>
              <a:t>/handout/fair-use-</a:t>
            </a:r>
            <a:r>
              <a:rPr lang="en-US" dirty="0" err="1" smtClean="0"/>
              <a:t>faq</a:t>
            </a:r>
            <a:endParaRPr lang="en-US" dirty="0" smtClean="0"/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Teaching Copyright.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Fair Use Frequently Asked Questions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17, 2014, from http://www.teachingcopyright.org/handout/fair-use-faq</a:t>
            </a:r>
            <a:endParaRPr lang="en-US" sz="120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r>
              <a:rPr lang="en-US" dirty="0" smtClean="0"/>
              <a:t>Image Retrieved from http://</a:t>
            </a:r>
            <a:r>
              <a:rPr lang="en-US" dirty="0" err="1" smtClean="0"/>
              <a:t>www.ala.org</a:t>
            </a:r>
            <a:r>
              <a:rPr lang="en-US" dirty="0" smtClean="0"/>
              <a:t>/advocacy/sites/</a:t>
            </a:r>
            <a:r>
              <a:rPr lang="en-US" dirty="0" err="1" smtClean="0"/>
              <a:t>ala.org.advocacy</a:t>
            </a:r>
            <a:r>
              <a:rPr lang="en-US" dirty="0" smtClean="0"/>
              <a:t>/files/content/copyright/</a:t>
            </a:r>
            <a:r>
              <a:rPr lang="en-US" dirty="0" err="1" smtClean="0"/>
              <a:t>FairUsePoster.jpg</a:t>
            </a:r>
            <a:endParaRPr lang="en-US" dirty="0" smtClean="0"/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Advocacy.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ALA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19, 2014, from http://www.ala.org/advocacy/sites/ala.org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528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Retrieved from http://</a:t>
            </a:r>
            <a:r>
              <a:rPr lang="en-US" dirty="0" err="1" smtClean="0"/>
              <a:t>www.teachingcopyright.org</a:t>
            </a:r>
            <a:r>
              <a:rPr lang="en-US" dirty="0" smtClean="0"/>
              <a:t>/handout/fair-use-</a:t>
            </a:r>
            <a:r>
              <a:rPr lang="en-US" dirty="0" err="1" smtClean="0"/>
              <a:t>faq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Teaching Copyright.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Fair Use Frequently Asked Questions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17, 2014, from http://www.teachingcopyright.org/handout/fair-use-faq</a:t>
            </a:r>
            <a:endParaRPr lang="en-US" dirty="0" smtClean="0"/>
          </a:p>
          <a:p>
            <a:r>
              <a:rPr lang="en-US" dirty="0" smtClean="0"/>
              <a:t>Image retrieved</a:t>
            </a:r>
            <a:r>
              <a:rPr lang="en-US" baseline="0" dirty="0" smtClean="0"/>
              <a:t> from http://</a:t>
            </a:r>
            <a:r>
              <a:rPr lang="en-US" baseline="0" dirty="0" err="1" smtClean="0"/>
              <a:t>rpmcommunity.com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wp</a:t>
            </a:r>
            <a:r>
              <a:rPr lang="en-US" baseline="0" dirty="0" smtClean="0"/>
              <a:t>-content/uploads/2013/07/fair-use1.jpg</a:t>
            </a:r>
          </a:p>
          <a:p>
            <a:endParaRPr lang="en-US" baseline="0" dirty="0" smtClean="0"/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-content. (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n.d.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RPM Community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Retrieved January 19, 2014, from http://</a:t>
            </a:r>
            <a:r>
              <a:rPr lang="en-US" sz="120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rpmcommunity.com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20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wp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-content/uploads/2013/07/fair-use1.jpg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6910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Retrieved</a:t>
            </a:r>
            <a:r>
              <a:rPr lang="en-US" baseline="0" dirty="0" smtClean="0"/>
              <a:t> from http://</a:t>
            </a:r>
            <a:r>
              <a:rPr lang="en-US" baseline="0" dirty="0" err="1" smtClean="0"/>
              <a:t>www.plagiarism.org</a:t>
            </a:r>
            <a:r>
              <a:rPr lang="en-US" baseline="0" dirty="0" smtClean="0"/>
              <a:t>/plagiarism-101/what-is-plagiarism</a:t>
            </a:r>
          </a:p>
          <a:p>
            <a:endParaRPr lang="en-US" baseline="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What is Plagiarism? - Plagiarism.org - Best Practices for Ensuring Originality in Written Work.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Plagiarism.org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18, 2014, from http://www.plagiarism.org/plagiarism-101/what-is-plagiarism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Image retrieved from http://</a:t>
            </a:r>
            <a:r>
              <a:rPr lang="en-US" baseline="0" dirty="0" err="1" smtClean="0"/>
              <a:t>www.webster.edu</a:t>
            </a:r>
            <a:r>
              <a:rPr lang="en-US" baseline="0" dirty="0" smtClean="0"/>
              <a:t>/~</a:t>
            </a:r>
            <a:r>
              <a:rPr lang="en-US" baseline="0" dirty="0" err="1" smtClean="0"/>
              <a:t>barrettb</a:t>
            </a:r>
            <a:r>
              <a:rPr lang="en-US" baseline="0" dirty="0" smtClean="0"/>
              <a:t>/gifs/</a:t>
            </a:r>
            <a:r>
              <a:rPr lang="en-US" baseline="0" dirty="0" err="1" smtClean="0"/>
              <a:t>plagiarism.gif</a:t>
            </a:r>
            <a:endParaRPr lang="en-US" baseline="0" dirty="0" smtClean="0"/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Plagiarism.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Webster EDU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19, 2014, from http://www.webster.edu/~barrettb/gifs/plag</a:t>
            </a:r>
            <a:endParaRPr lang="en-US" sz="120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222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www.plagiarism.org</a:t>
            </a:r>
            <a:r>
              <a:rPr lang="en-US" dirty="0" smtClean="0"/>
              <a:t>/plagiarism-101/types-of-plagiarism/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664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retrieved</a:t>
            </a:r>
            <a:r>
              <a:rPr lang="en-US" baseline="0" dirty="0" smtClean="0"/>
              <a:t> from http://</a:t>
            </a:r>
            <a:r>
              <a:rPr lang="en-US" baseline="0" dirty="0" err="1" smtClean="0"/>
              <a:t>www.wecreateloyalty.com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wp</a:t>
            </a:r>
            <a:r>
              <a:rPr lang="en-US" baseline="0" dirty="0" smtClean="0"/>
              <a:t>-content/uploads/2013/09/Safety-</a:t>
            </a:r>
            <a:r>
              <a:rPr lang="en-US" baseline="0" dirty="0" err="1" smtClean="0"/>
              <a:t>First.jpg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Saftey First.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We Create Loyalty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19, 2014, from http://www.wecreateloyalty.com/wp-content/uploads/2013/09/Safety-First.jpg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85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Retrieved from: </a:t>
            </a:r>
            <a:r>
              <a:rPr lang="en-US" dirty="0" smtClean="0">
                <a:hlinkClick r:id="rId3"/>
              </a:rPr>
              <a:t>https://devcentral.f5.com/weblogs/images/devcentral_f5_com</a:t>
            </a:r>
            <a:endParaRPr lang="en-US" dirty="0" smtClean="0"/>
          </a:p>
          <a:p>
            <a:r>
              <a:rPr lang="en-US" dirty="0" smtClean="0"/>
              <a:t>/weblogs/Joe/</a:t>
            </a:r>
            <a:r>
              <a:rPr lang="en-US" dirty="0" err="1" smtClean="0"/>
              <a:t>WindowsLiveWriter</a:t>
            </a:r>
            <a:r>
              <a:rPr lang="en-US" dirty="0" smtClean="0"/>
              <a:t>/SocialMediaABCsNisforNetiquette_76F8/</a:t>
            </a:r>
          </a:p>
          <a:p>
            <a:r>
              <a:rPr lang="en-US" dirty="0" smtClean="0"/>
              <a:t>socialmedia_2.jpg 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Social media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abcs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N is for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ettiquette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[Web Graphic]. Retrieved from https://devcentral.f5.com/weblogs/images/devcentral_f5_com /weblogs/Joe/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WindowsLiveWriter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/SocialMediaABCsNisforNetiquette_76F8/ socialmedia_2.jpg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51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information regarding netiquette was found at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www.networketiquette.net</a:t>
            </a:r>
            <a:r>
              <a:rPr lang="en-US" dirty="0" smtClean="0"/>
              <a:t>/ 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Chiles, D. (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n.d.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Retrieved from http://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www.networketiquette.net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endParaRPr lang="en-US" dirty="0" smtClean="0"/>
          </a:p>
          <a:p>
            <a:r>
              <a:rPr lang="en-US" dirty="0" smtClean="0"/>
              <a:t>Image retrieved</a:t>
            </a:r>
            <a:r>
              <a:rPr lang="en-US" baseline="0" dirty="0" smtClean="0"/>
              <a:t> from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regantan.wordpress.com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998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information regarding netiquette was found at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www.networketiquette.net</a:t>
            </a:r>
            <a:r>
              <a:rPr lang="en-US" dirty="0" smtClean="0"/>
              <a:t>/ </a:t>
            </a:r>
          </a:p>
          <a:p>
            <a:endParaRPr lang="en-US" dirty="0" smtClean="0"/>
          </a:p>
          <a:p>
            <a:r>
              <a:rPr lang="en-US" dirty="0" smtClean="0"/>
              <a:t>Image</a:t>
            </a:r>
            <a:r>
              <a:rPr lang="en-US" baseline="0" dirty="0" smtClean="0"/>
              <a:t> retrieved from http://</a:t>
            </a:r>
            <a:r>
              <a:rPr lang="en-US" baseline="0" dirty="0" err="1" smtClean="0"/>
              <a:t>stcroixinsights.com</a:t>
            </a:r>
            <a:r>
              <a:rPr lang="en-US" baseline="0" dirty="0" smtClean="0"/>
              <a:t>/?p=659</a:t>
            </a:r>
          </a:p>
          <a:p>
            <a:endParaRPr lang="en-US" baseline="0" dirty="0" smtClean="0"/>
          </a:p>
          <a:p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Netettiquette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[Web Graphic]. Retrieved from http://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stcroixinsights.com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-content/uploads/2012/07/Playing-By-the-Rules-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Netiquette.jpg</a:t>
            </a:r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692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information regarding netiquette was found at</a:t>
            </a:r>
          </a:p>
          <a:p>
            <a:r>
              <a:rPr lang="en-US" dirty="0" smtClean="0"/>
              <a:t>http://</a:t>
            </a:r>
            <a:r>
              <a:rPr lang="en-US" dirty="0" err="1" smtClean="0"/>
              <a:t>www.networketiquette.net</a:t>
            </a:r>
            <a:r>
              <a:rPr lang="en-US" dirty="0" smtClean="0"/>
              <a:t>/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03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Photo retrieved from </a:t>
            </a:r>
            <a:r>
              <a:rPr lang="en-US" dirty="0" smtClean="0">
                <a:hlinkClick r:id="rId3"/>
              </a:rPr>
              <a:t>http://www.howto.gov/social-media/</a:t>
            </a:r>
            <a:endParaRPr lang="en-US" dirty="0" smtClean="0"/>
          </a:p>
          <a:p>
            <a:r>
              <a:rPr lang="en-US" dirty="0" smtClean="0"/>
              <a:t>video/learn-about-video-copyright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 about video copyright [Web Graphic]. Retrieved from http://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www.howto.gov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/social-media/ video/learn-about-video-copyright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25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Retrieved from</a:t>
            </a:r>
            <a:r>
              <a:rPr lang="en-US" baseline="0" dirty="0" smtClean="0"/>
              <a:t> http://</a:t>
            </a:r>
            <a:r>
              <a:rPr lang="en-US" baseline="0" dirty="0" err="1" smtClean="0"/>
              <a:t>www.copyright.gov</a:t>
            </a:r>
            <a:r>
              <a:rPr lang="en-US" baseline="0" dirty="0" smtClean="0"/>
              <a:t>/help/</a:t>
            </a:r>
            <a:r>
              <a:rPr lang="en-US" baseline="0" dirty="0" err="1" smtClean="0"/>
              <a:t>faq</a:t>
            </a:r>
            <a:r>
              <a:rPr lang="en-US" baseline="0" dirty="0" smtClean="0"/>
              <a:t>/</a:t>
            </a:r>
            <a:r>
              <a:rPr lang="en-US" baseline="0" dirty="0" err="1" smtClean="0"/>
              <a:t>faq-general.html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U.S. Copyright Office - Copyright in General (FAQ).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U.S. Copyright Office - Copyright in General (FAQ)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17, 2014, from http://www.copyright.gov/help/faq/faq-general.html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Image Retrieved from http://</a:t>
            </a:r>
            <a:r>
              <a:rPr lang="en-US" baseline="0" dirty="0" err="1" smtClean="0"/>
              <a:t>www.richardharringtonblog.com</a:t>
            </a:r>
            <a:r>
              <a:rPr lang="en-US" baseline="0" dirty="0" smtClean="0"/>
              <a:t>/files/</a:t>
            </a:r>
            <a:r>
              <a:rPr lang="en-US" baseline="0" dirty="0" err="1" smtClean="0"/>
              <a:t>copyright.jpg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Copyright.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Richard Harrington Blog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19, 2014, from http://www.richardharringtonblog.com/files/copyright.jpg</a:t>
            </a:r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65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Retrieved from http://</a:t>
            </a:r>
            <a:r>
              <a:rPr lang="en-US" dirty="0" err="1" smtClean="0"/>
              <a:t>www.copyright.gov</a:t>
            </a:r>
            <a:r>
              <a:rPr lang="en-US" dirty="0" smtClean="0"/>
              <a:t>/help/</a:t>
            </a:r>
            <a:r>
              <a:rPr lang="en-US" dirty="0" err="1" smtClean="0"/>
              <a:t>faq</a:t>
            </a:r>
            <a:r>
              <a:rPr lang="en-US" dirty="0" smtClean="0"/>
              <a:t>/</a:t>
            </a:r>
            <a:r>
              <a:rPr lang="en-US" dirty="0" err="1" smtClean="0"/>
              <a:t>faq-general.html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Image retrieved</a:t>
            </a:r>
            <a:r>
              <a:rPr lang="en-US" baseline="0" dirty="0" smtClean="0"/>
              <a:t> from http://</a:t>
            </a:r>
            <a:r>
              <a:rPr lang="en-US" baseline="0" dirty="0" err="1" smtClean="0"/>
              <a:t>artlaw.schlackmanintell.netdna-cdn.com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wp</a:t>
            </a:r>
            <a:r>
              <a:rPr lang="en-US" baseline="0" dirty="0" smtClean="0"/>
              <a:t>-content/uploads/2013/09/International-Copyright-2.jpg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Art Law.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Schlack ManIntell 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19, 2014, from http://artlaw.schlackmanintell.netdna-cdn.com/wp-content/uploads/2013/09/International-Copyright-2.jpg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47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Retrieved from http://</a:t>
            </a:r>
            <a:r>
              <a:rPr lang="en-US" dirty="0" err="1" smtClean="0"/>
              <a:t>www.librarian.net</a:t>
            </a:r>
            <a:r>
              <a:rPr lang="en-US" dirty="0" smtClean="0"/>
              <a:t>/tag/</a:t>
            </a:r>
            <a:r>
              <a:rPr lang="en-US" dirty="0" err="1" smtClean="0"/>
              <a:t>fairuse</a:t>
            </a:r>
            <a:r>
              <a:rPr lang="en-US" dirty="0" smtClean="0"/>
              <a:t>/</a:t>
            </a:r>
            <a:r>
              <a:rPr lang="en-US" baseline="0" dirty="0" smtClean="0"/>
              <a:t> </a:t>
            </a:r>
          </a:p>
          <a:p>
            <a:endParaRPr lang="en-US" baseline="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librarian.net. (n.d.).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librariannet RSS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 Retrieved January 19, 2014, from http://www.librarian.net/tag/fairuse/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2D356-C47C-F74B-9A69-F519E449C2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104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032E8FF-163B-A043-9C5E-ACA47ACCD0A0}" type="datetimeFigureOut">
              <a:rPr lang="en-US" smtClean="0"/>
              <a:t>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52D95B6C-84CB-EE49-8470-65821D19FD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hyperlink" Target="http://www.digitalcitizenship.net" TargetMode="External"/><Relationship Id="rId4" Type="http://schemas.openxmlformats.org/officeDocument/2006/relationships/hyperlink" Target="http://kidshealth.org/parent/positive/family/net_safety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afekids.com/" TargetMode="External"/><Relationship Id="rId3" Type="http://schemas.openxmlformats.org/officeDocument/2006/relationships/hyperlink" Target="http://www.connectsafely.org/" TargetMode="External"/><Relationship Id="rId5" Type="http://schemas.openxmlformats.org/officeDocument/2006/relationships/hyperlink" Target="http://www.avgthreatlabs.com/website-safety-reports/" TargetMode="Externa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hyperlink" Target="http://www.richardharringtonblog.com/files/copyright.jpg" TargetMode="External"/><Relationship Id="rId4" Type="http://schemas.openxmlformats.org/officeDocument/2006/relationships/hyperlink" Target="http://artlaw.schlackmanintell.netdna-cdn.com/wp-content/uploads/2013/09/International-Copyright-2.jpg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ibme.org/" TargetMode="External"/><Relationship Id="rId3" Type="http://schemas.openxmlformats.org/officeDocument/2006/relationships/hyperlink" Target="http://www.ala.org/advocacy/sites/ala.org" TargetMode="External"/><Relationship Id="rId5" Type="http://schemas.openxmlformats.org/officeDocument/2006/relationships/hyperlink" Target="http://www.networketiquette.net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hyperlink" Target="https://devcentral.f5.com/weblogs/images/devcentral_f5_com%20/weblogs/Joe/WindowsLiveWriter/SocialMediaABCsNisforNetiquette_76F8/%20socialmedia_2.jpg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ibme.org/%23" TargetMode="External"/><Relationship Id="rId3" Type="http://schemas.openxmlformats.org/officeDocument/2006/relationships/hyperlink" Target="http://www.copyright.gov/help/faq/faq-general.html" TargetMode="External"/><Relationship Id="rId5" Type="http://schemas.openxmlformats.org/officeDocument/2006/relationships/hyperlink" Target="http://www.networketiquette.net/" TargetMode="Externa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hyperlink" Target="http://rpmcommunity.com/wp-content/uploads/2013/07/fair-use1.jpg" TargetMode="External"/><Relationship Id="rId4" Type="http://schemas.openxmlformats.org/officeDocument/2006/relationships/hyperlink" Target="http://stcroixinsights.com/wp-content/uploads/2012/07/Playing-By-the-Rules-Netiquette.jpg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ibme.org/" TargetMode="External"/><Relationship Id="rId3" Type="http://schemas.openxmlformats.org/officeDocument/2006/relationships/hyperlink" Target="http://www.librarian.net/tag/fairuse/" TargetMode="External"/><Relationship Id="rId5" Type="http://schemas.openxmlformats.org/officeDocument/2006/relationships/hyperlink" Target="http://www.webster.edu/~barrettb/gifs/plag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bme.org/" TargetMode="External"/><Relationship Id="rId3" Type="http://schemas.openxmlformats.org/officeDocument/2006/relationships/hyperlink" Target="http://www.teachingcopyright.org/handout/fair-use-faq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-297728" y="1564121"/>
            <a:ext cx="5648623" cy="1204306"/>
          </a:xfrm>
        </p:spPr>
        <p:txBody>
          <a:bodyPr/>
          <a:lstStyle/>
          <a:p>
            <a:r>
              <a:rPr lang="en-US" sz="4000" b="1" dirty="0" smtClean="0"/>
              <a:t>Digital Citizenship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884531" y="1912561"/>
            <a:ext cx="6511131" cy="2033951"/>
          </a:xfrm>
        </p:spPr>
        <p:txBody>
          <a:bodyPr>
            <a:noAutofit/>
          </a:bodyPr>
          <a:lstStyle/>
          <a:p>
            <a:r>
              <a:rPr lang="en-US" sz="3200" dirty="0" smtClean="0"/>
              <a:t>Lesley Cornett</a:t>
            </a:r>
          </a:p>
          <a:p>
            <a:r>
              <a:rPr lang="en-US" sz="3200" dirty="0" smtClean="0"/>
              <a:t>January 17, 2014</a:t>
            </a:r>
          </a:p>
          <a:p>
            <a:r>
              <a:rPr lang="en-US" sz="3200" dirty="0" smtClean="0"/>
              <a:t>Education and Technology </a:t>
            </a:r>
          </a:p>
          <a:p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703" y="1711969"/>
            <a:ext cx="34290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448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fair use?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Fair Use is a term used to describe how the Copyright Act gives permission to copyright holders to reproduce works for a limited time period.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448" y="2106721"/>
            <a:ext cx="5147511" cy="257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72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Fair 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eriod"/>
            </a:pPr>
            <a:r>
              <a:rPr lang="en-US" dirty="0" smtClean="0"/>
              <a:t>Criticism and Commentary</a:t>
            </a:r>
          </a:p>
          <a:p>
            <a:pPr>
              <a:buAutoNum type="arabicPeriod"/>
            </a:pPr>
            <a:r>
              <a:rPr lang="en-US" dirty="0" smtClean="0"/>
              <a:t>Parody</a:t>
            </a:r>
          </a:p>
          <a:p>
            <a:pPr>
              <a:buAutoNum type="arabicPeriod"/>
            </a:pPr>
            <a:r>
              <a:rPr lang="en-US" dirty="0" smtClean="0"/>
              <a:t>News Reporting </a:t>
            </a:r>
          </a:p>
          <a:p>
            <a:pPr>
              <a:buAutoNum type="arabicPeriod"/>
            </a:pPr>
            <a:r>
              <a:rPr lang="en-US" dirty="0" smtClean="0"/>
              <a:t>Art</a:t>
            </a:r>
          </a:p>
          <a:p>
            <a:pPr>
              <a:buAutoNum type="arabicPeriod"/>
            </a:pPr>
            <a:r>
              <a:rPr lang="en-US" dirty="0" smtClean="0"/>
              <a:t>Scholarship and Research</a:t>
            </a:r>
          </a:p>
          <a:p>
            <a:pPr>
              <a:buAutoNum type="arabicPeriod"/>
            </a:pPr>
            <a:r>
              <a:rPr lang="en-US" dirty="0" smtClean="0"/>
              <a:t>Time Shifting</a:t>
            </a:r>
          </a:p>
          <a:p>
            <a:pPr>
              <a:buAutoNum type="arabicPeriod"/>
            </a:pPr>
            <a:r>
              <a:rPr lang="en-US" dirty="0" smtClean="0"/>
              <a:t>Search Engines</a:t>
            </a:r>
          </a:p>
          <a:p>
            <a:pPr>
              <a:buAutoNum type="arabi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180" y="914400"/>
            <a:ext cx="3961310" cy="401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466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What is Plagiarism?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eriod"/>
            </a:pPr>
            <a:r>
              <a:rPr lang="en-US" dirty="0" smtClean="0"/>
              <a:t>Using someone’s work and saying it’s your own</a:t>
            </a:r>
          </a:p>
          <a:p>
            <a:pPr>
              <a:buAutoNum type="arabicPeriod"/>
            </a:pPr>
            <a:r>
              <a:rPr lang="en-US" dirty="0" smtClean="0"/>
              <a:t>Using someone’s work and not giving information telling where you’ve found it</a:t>
            </a:r>
          </a:p>
          <a:p>
            <a:pPr>
              <a:buAutoNum type="arabicPeriod"/>
            </a:pPr>
            <a:r>
              <a:rPr lang="en-US" dirty="0" smtClean="0"/>
              <a:t>To use someone’s ideas and saying they’re your own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105" y="2237290"/>
            <a:ext cx="3212723" cy="284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86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kinds of plagiarism are there?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eriod"/>
            </a:pPr>
            <a:r>
              <a:rPr lang="en-US" dirty="0" smtClean="0"/>
              <a:t>Submitting someone else’s work</a:t>
            </a:r>
          </a:p>
          <a:p>
            <a:pPr>
              <a:buAutoNum type="arabicPeriod"/>
            </a:pPr>
            <a:r>
              <a:rPr lang="en-US" dirty="0" smtClean="0"/>
              <a:t>Work that includes a significant amount of someone else’s ideas</a:t>
            </a:r>
          </a:p>
          <a:p>
            <a:pPr>
              <a:buAutoNum type="arabicPeriod"/>
            </a:pPr>
            <a:r>
              <a:rPr lang="en-US" dirty="0" smtClean="0"/>
              <a:t>Changing most words, but still using someone else’s main ideas</a:t>
            </a:r>
          </a:p>
          <a:p>
            <a:pPr>
              <a:buAutoNum type="arabicPeriod"/>
            </a:pPr>
            <a:r>
              <a:rPr lang="en-US" dirty="0" smtClean="0"/>
              <a:t>Putting someone else’s words in your own words but not giving them credit</a:t>
            </a:r>
          </a:p>
          <a:p>
            <a:pPr>
              <a:buAutoNum type="arabicPeriod"/>
            </a:pPr>
            <a:r>
              <a:rPr lang="en-US" dirty="0" smtClean="0"/>
              <a:t>Borrowing someone else’s work</a:t>
            </a:r>
          </a:p>
          <a:p>
            <a:pPr>
              <a:buAutoNum type="arabicPeriod"/>
            </a:pPr>
            <a:r>
              <a:rPr lang="en-US" dirty="0" smtClean="0"/>
              <a:t>Combines your own work and someone else’s without citation</a:t>
            </a:r>
          </a:p>
          <a:p>
            <a:pPr>
              <a:buAutoNum type="arabicPeriod"/>
            </a:pPr>
            <a:r>
              <a:rPr lang="en-US" dirty="0" smtClean="0"/>
              <a:t>Combines multiple sources in own work without citing sources</a:t>
            </a:r>
          </a:p>
          <a:p>
            <a:pPr>
              <a:buAutoNum type="arabicPeriod"/>
            </a:pPr>
            <a:r>
              <a:rPr lang="en-US" dirty="0" smtClean="0"/>
              <a:t>Using wrong citations for your work</a:t>
            </a:r>
          </a:p>
          <a:p>
            <a:pPr>
              <a:buAutoNum type="arabicPeriod"/>
            </a:pPr>
            <a:r>
              <a:rPr lang="en-US" dirty="0" smtClean="0"/>
              <a:t>Correctly cites materials but doesn't</a:t>
            </a:r>
            <a:r>
              <a:rPr lang="fr-FR" dirty="0" smtClean="0"/>
              <a:t>’</a:t>
            </a:r>
            <a:r>
              <a:rPr lang="en-US" dirty="0" smtClean="0"/>
              <a:t>t use own work</a:t>
            </a:r>
          </a:p>
          <a:p>
            <a:pPr marL="0" indent="0"/>
            <a:endParaRPr lang="en-US" dirty="0" smtClean="0"/>
          </a:p>
          <a:p>
            <a:pPr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288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be safe on the web and online?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>
              <a:buAutoNum type="arabicPeriod"/>
            </a:pPr>
            <a:r>
              <a:rPr lang="en-US" dirty="0" smtClean="0"/>
              <a:t>Become education on what’s out there. </a:t>
            </a:r>
          </a:p>
          <a:p>
            <a:pPr>
              <a:buAutoNum type="arabicPeriod"/>
            </a:pPr>
            <a:r>
              <a:rPr lang="en-US" dirty="0" smtClean="0"/>
              <a:t>Think before you act. </a:t>
            </a:r>
          </a:p>
          <a:p>
            <a:pPr>
              <a:buAutoNum type="arabicPeriod"/>
            </a:pPr>
            <a:r>
              <a:rPr lang="en-US" dirty="0" smtClean="0"/>
              <a:t>Always practice online responsibility. </a:t>
            </a:r>
          </a:p>
          <a:p>
            <a:pPr>
              <a:buAutoNum type="arabicPeriod"/>
            </a:pPr>
            <a:r>
              <a:rPr lang="en-US" dirty="0" smtClean="0"/>
              <a:t>Become familiar with training programs in your area that will help you understand all aspects on the web. </a:t>
            </a:r>
          </a:p>
          <a:p>
            <a:pPr marL="0" indent="0"/>
            <a:endParaRPr lang="en-US" dirty="0" smtClean="0"/>
          </a:p>
          <a:p>
            <a:pPr>
              <a:buAutoNum type="arabicPeriod"/>
            </a:pP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482" y="3505583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446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Safety on the Web and on your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To ensure that you know how to be safe on the web, check out the following resources: </a:t>
            </a:r>
          </a:p>
          <a:p>
            <a:r>
              <a:rPr lang="en-US" dirty="0"/>
              <a:t>		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://www.safekids.com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	</a:t>
            </a:r>
            <a:r>
              <a:rPr lang="en-US" dirty="0"/>
              <a:t>	</a:t>
            </a:r>
            <a:r>
              <a:rPr lang="en-US" dirty="0" smtClean="0">
                <a:hlinkClick r:id="rId3"/>
              </a:rPr>
              <a:t>http://www.connectsafely.org/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		</a:t>
            </a:r>
            <a:r>
              <a:rPr lang="en-US" dirty="0" smtClean="0">
                <a:hlinkClick r:id="rId4"/>
              </a:rPr>
              <a:t>http://kidshealth.org/parent/positive/family/net_safety.html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		</a:t>
            </a:r>
            <a:r>
              <a:rPr lang="en-US" dirty="0" smtClean="0">
                <a:hlinkClick r:id="rId5"/>
              </a:rPr>
              <a:t>http://www.avgthreatlabs.com/website-safety-reports/</a:t>
            </a:r>
            <a:endParaRPr lang="en-US" dirty="0" smtClean="0"/>
          </a:p>
          <a:p>
            <a:r>
              <a:rPr lang="en-US" dirty="0" smtClean="0"/>
              <a:t>		</a:t>
            </a:r>
          </a:p>
          <a:p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>
                <a:hlinkClick r:id="rId6"/>
              </a:rPr>
              <a:t>www.digitalcitizenship</a:t>
            </a:r>
            <a:r>
              <a:rPr lang="en-US" b="0" dirty="0">
                <a:hlinkClick r:id="rId6"/>
              </a:rPr>
              <a:t>.</a:t>
            </a:r>
            <a:r>
              <a:rPr lang="en-US" b="0" dirty="0" smtClean="0">
                <a:hlinkClick r:id="rId6"/>
              </a:rPr>
              <a:t>net</a:t>
            </a:r>
            <a:endParaRPr lang="en-US" b="0" dirty="0" smtClean="0"/>
          </a:p>
          <a:p>
            <a:endParaRPr lang="en-US" dirty="0" smtClean="0"/>
          </a:p>
          <a:p>
            <a:r>
              <a:rPr lang="en-US" dirty="0" smtClean="0"/>
              <a:t>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843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Page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hlinkClick r:id="rId2"/>
              </a:rPr>
              <a:t>Advocacy. (n.d.). </a:t>
            </a:r>
            <a:r>
              <a:rPr lang="en-US" i="1" dirty="0">
                <a:hlinkClick r:id="rId2"/>
              </a:rPr>
              <a:t>ALA</a:t>
            </a:r>
            <a:r>
              <a:rPr lang="en-US" dirty="0">
                <a:hlinkClick r:id="rId2"/>
              </a:rPr>
              <a:t>. Retrieved January 19, 2014, from </a:t>
            </a:r>
            <a:r>
              <a:rPr lang="en-US" dirty="0">
                <a:hlinkClick r:id="rId3"/>
              </a:rPr>
              <a:t>http://www.ala.org/advocacy/sites/ala.org</a:t>
            </a:r>
            <a:endParaRPr lang="en-US" dirty="0"/>
          </a:p>
          <a:p>
            <a:endParaRPr lang="en-US" dirty="0" smtClean="0"/>
          </a:p>
          <a:p>
            <a:r>
              <a:rPr lang="en-US" dirty="0">
                <a:hlinkClick r:id="rId2"/>
              </a:rPr>
              <a:t>Art Law. (n.d.). </a:t>
            </a:r>
            <a:r>
              <a:rPr lang="en-US" i="1" dirty="0">
                <a:hlinkClick r:id="rId2"/>
              </a:rPr>
              <a:t>Schlack ManIntell </a:t>
            </a:r>
            <a:r>
              <a:rPr lang="en-US" dirty="0">
                <a:hlinkClick r:id="rId2"/>
              </a:rPr>
              <a:t>. Retrieved January 19, 2014, from </a:t>
            </a:r>
            <a:r>
              <a:rPr lang="en-US" dirty="0">
                <a:hlinkClick r:id="rId4"/>
              </a:rPr>
              <a:t>http://artlaw.schlackmanintell.netdna-cdn.com/wp-content/uploads/2013/09/International-Copyright-2.jpg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Chiles, D. (</a:t>
            </a:r>
            <a:r>
              <a:rPr lang="en-US" dirty="0" err="1"/>
              <a:t>n.d.</a:t>
            </a:r>
            <a:r>
              <a:rPr lang="en-US" dirty="0"/>
              <a:t>). Network etiquette.  Retrieved from </a:t>
            </a:r>
            <a:r>
              <a:rPr lang="en-US" dirty="0">
                <a:hlinkClick r:id="rId5"/>
              </a:rPr>
              <a:t>http://www.networketiquette.</a:t>
            </a:r>
            <a:r>
              <a:rPr lang="en-US" dirty="0" smtClean="0">
                <a:hlinkClick r:id="rId5"/>
              </a:rPr>
              <a:t>net</a:t>
            </a:r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2"/>
              </a:rPr>
              <a:t>Copyright. (n.d.). </a:t>
            </a:r>
            <a:r>
              <a:rPr lang="en-US" i="1" dirty="0">
                <a:hlinkClick r:id="rId2"/>
              </a:rPr>
              <a:t>Richard Harrington Blog</a:t>
            </a:r>
            <a:r>
              <a:rPr lang="en-US" dirty="0">
                <a:hlinkClick r:id="rId2"/>
              </a:rPr>
              <a:t>. Retrieved January 19, 2014, from </a:t>
            </a:r>
            <a:r>
              <a:rPr lang="en-US" dirty="0">
                <a:hlinkClick r:id="rId6"/>
              </a:rPr>
              <a:t>http://www.richardharringtonblog.com/files/copyright.jpg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7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Page Continued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>
                <a:hlinkClick r:id="rId2"/>
              </a:rPr>
              <a:t>U.S. Copyright Office - Copyright in General (FAQ). (n.d.). </a:t>
            </a:r>
            <a:r>
              <a:rPr lang="en-US" i="1" dirty="0">
                <a:hlinkClick r:id="rId2"/>
              </a:rPr>
              <a:t>U.S. Copyright Office - Copyright in General (FAQ)</a:t>
            </a:r>
            <a:r>
              <a:rPr lang="en-US" dirty="0">
                <a:hlinkClick r:id="rId2"/>
              </a:rPr>
              <a:t>. Retrieved January 17, 2014, from </a:t>
            </a:r>
            <a:r>
              <a:rPr lang="en-US" dirty="0">
                <a:hlinkClick r:id="rId3"/>
              </a:rPr>
              <a:t>http://www.copyright.gov/help/faq/faq-general.html</a:t>
            </a:r>
            <a:endParaRPr lang="en-US" dirty="0" smtClean="0"/>
          </a:p>
          <a:p>
            <a:r>
              <a:rPr lang="en-US" dirty="0" err="1" smtClean="0"/>
              <a:t>Tangient</a:t>
            </a:r>
            <a:r>
              <a:rPr lang="en-US" dirty="0" smtClean="0"/>
              <a:t> </a:t>
            </a:r>
            <a:r>
              <a:rPr lang="en-US" dirty="0"/>
              <a:t>LLC. (2014). [Web Graphic]. Retrieved from http://</a:t>
            </a:r>
            <a:r>
              <a:rPr lang="en-US" dirty="0" err="1"/>
              <a:t>kingcountrycoast.wikispaces.com</a:t>
            </a:r>
            <a:r>
              <a:rPr lang="en-US" dirty="0"/>
              <a:t>/Digital Citizenship</a:t>
            </a:r>
          </a:p>
          <a:p>
            <a:endParaRPr lang="en-US" dirty="0"/>
          </a:p>
          <a:p>
            <a:r>
              <a:rPr lang="en-US" dirty="0"/>
              <a:t>Social media </a:t>
            </a:r>
            <a:r>
              <a:rPr lang="en-US" dirty="0" err="1"/>
              <a:t>abcs</a:t>
            </a:r>
            <a:r>
              <a:rPr lang="en-US" dirty="0"/>
              <a:t>: N is for </a:t>
            </a:r>
            <a:r>
              <a:rPr lang="en-US" dirty="0" err="1"/>
              <a:t>ettiquette</a:t>
            </a:r>
            <a:r>
              <a:rPr lang="en-US" dirty="0"/>
              <a:t> [Web Graphic]. Retrieved from </a:t>
            </a:r>
            <a:r>
              <a:rPr lang="en-US" dirty="0">
                <a:hlinkClick r:id="rId4"/>
              </a:rPr>
              <a:t>https://devcentral.f5.com/weblogs/images/devcentral_f5_com /weblogs/Joe/WindowsLiveWriter/SocialMediaABCsNisforNetiquette_76F8/ socialmedia_2.jpg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>
                <a:hlinkClick r:id="rId5"/>
              </a:rPr>
              <a:t>/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620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Page Continued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Learn about video copyright [Web Graphic]. Retrieved from http://</a:t>
            </a:r>
            <a:r>
              <a:rPr lang="en-US" dirty="0" err="1"/>
              <a:t>www.howto.gov</a:t>
            </a:r>
            <a:r>
              <a:rPr lang="en-US" dirty="0"/>
              <a:t>/social-media/ video/learn-about-video-copyright</a:t>
            </a:r>
          </a:p>
          <a:p>
            <a:r>
              <a:rPr lang="en-US" dirty="0">
                <a:hlinkClick r:id="rId2"/>
              </a:rPr>
              <a:t>librarian.net. (n.d.). </a:t>
            </a:r>
            <a:r>
              <a:rPr lang="en-US" i="1" dirty="0">
                <a:hlinkClick r:id="rId2"/>
              </a:rPr>
              <a:t>librariannet RSS</a:t>
            </a:r>
            <a:r>
              <a:rPr lang="en-US" dirty="0">
                <a:hlinkClick r:id="rId2"/>
              </a:rPr>
              <a:t>. Retrieved January 19, 2014, from </a:t>
            </a:r>
            <a:r>
              <a:rPr lang="en-US" dirty="0">
                <a:hlinkClick r:id="rId3"/>
              </a:rPr>
              <a:t>http://www.librarian.net/tag/fairuse/</a:t>
            </a:r>
            <a:endParaRPr lang="en-US" dirty="0"/>
          </a:p>
          <a:p>
            <a:r>
              <a:rPr lang="en-US" dirty="0" err="1"/>
              <a:t>Netettiquette</a:t>
            </a:r>
            <a:r>
              <a:rPr lang="en-US" dirty="0"/>
              <a:t> [Web Graphic]. Retrieved from </a:t>
            </a:r>
            <a:r>
              <a:rPr lang="en-US" dirty="0">
                <a:hlinkClick r:id="rId4"/>
              </a:rPr>
              <a:t>http://stcroixinsights.com/wp-content/uploads/2012/07/Playing-By-the-Rules-Netiquette.jpg</a:t>
            </a:r>
            <a:endParaRPr lang="en-US" dirty="0"/>
          </a:p>
          <a:p>
            <a:r>
              <a:rPr lang="en-US" dirty="0">
                <a:hlinkClick r:id="rId2"/>
              </a:rPr>
              <a:t>Plagiarism. (n.d.). </a:t>
            </a:r>
            <a:r>
              <a:rPr lang="en-US" i="1" dirty="0">
                <a:hlinkClick r:id="rId2"/>
              </a:rPr>
              <a:t>Webster EDU</a:t>
            </a:r>
            <a:r>
              <a:rPr lang="en-US" dirty="0">
                <a:hlinkClick r:id="rId2"/>
              </a:rPr>
              <a:t>. Retrieved January 19, 2014, from </a:t>
            </a:r>
            <a:r>
              <a:rPr lang="en-US" dirty="0">
                <a:hlinkClick r:id="rId5"/>
              </a:rPr>
              <a:t>http://www.webster.edu/~barrettb/gifs/</a:t>
            </a:r>
            <a:r>
              <a:rPr lang="en-US" dirty="0" smtClean="0">
                <a:hlinkClick r:id="rId5"/>
              </a:rPr>
              <a:t>plag</a:t>
            </a:r>
            <a:endParaRPr lang="en-US" dirty="0" smtClean="0"/>
          </a:p>
          <a:p>
            <a:r>
              <a:rPr lang="en-US" i="1" dirty="0"/>
              <a:t>RPM Community</a:t>
            </a:r>
            <a:r>
              <a:rPr lang="en-US" dirty="0"/>
              <a:t>. Retrieved January 19, 2014, from </a:t>
            </a:r>
            <a:r>
              <a:rPr lang="en-US" dirty="0">
                <a:hlinkClick r:id="rId6"/>
              </a:rPr>
              <a:t>http://rpmcommunity.com/wp-content/uploads/2013/07/fair-use1.jpg</a:t>
            </a:r>
            <a:endParaRPr lang="en-US" dirty="0"/>
          </a:p>
          <a:p>
            <a:r>
              <a:rPr lang="en-US" dirty="0" smtClean="0">
                <a:hlinkClick r:id="rId2"/>
              </a:rPr>
              <a:t>Saftey </a:t>
            </a:r>
            <a:r>
              <a:rPr lang="en-US" dirty="0">
                <a:hlinkClick r:id="rId2"/>
              </a:rPr>
              <a:t>First. (n.d.). </a:t>
            </a:r>
            <a:r>
              <a:rPr lang="en-US" i="1" dirty="0">
                <a:hlinkClick r:id="rId2"/>
              </a:rPr>
              <a:t>We Create Loyalty</a:t>
            </a:r>
            <a:r>
              <a:rPr lang="en-US" dirty="0">
                <a:hlinkClick r:id="rId2"/>
              </a:rPr>
              <a:t>. Retrieved January 19, 2014, from http://www.wecreateloyalty.com/wp-content/uploads/2013/09/Safety-First.jpg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171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Page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Teaching Copyright. (n.d.). </a:t>
            </a:r>
            <a:r>
              <a:rPr lang="en-US" i="1" dirty="0">
                <a:hlinkClick r:id="rId2"/>
              </a:rPr>
              <a:t>Fair Use Frequently Asked Questions</a:t>
            </a:r>
            <a:r>
              <a:rPr lang="en-US" dirty="0">
                <a:hlinkClick r:id="rId2"/>
              </a:rPr>
              <a:t>. Retrieved January 17, 2014, from </a:t>
            </a:r>
            <a:r>
              <a:rPr lang="en-US" dirty="0">
                <a:hlinkClick r:id="rId3"/>
              </a:rPr>
              <a:t>http://www.teachingcopyright.org/handout/fair-use-faq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2"/>
              </a:rPr>
              <a:t>What is Plagiarism? - Plagiarism.org - Best Practices for Ensuring Originality in Written Work. (n.d.). </a:t>
            </a:r>
            <a:r>
              <a:rPr lang="en-US" i="1" dirty="0">
                <a:hlinkClick r:id="rId2"/>
              </a:rPr>
              <a:t>Plagiarism.org</a:t>
            </a:r>
            <a:r>
              <a:rPr lang="en-US" dirty="0">
                <a:hlinkClick r:id="rId2"/>
              </a:rPr>
              <a:t>. Retrieved January 18, 2014, from http://www.plagiarism.org/plagiarism-101/what-is-plagiarism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49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Netiquette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smtClean="0"/>
              <a:t>            </a:t>
            </a:r>
          </a:p>
          <a:p>
            <a:pPr marL="0" indent="0">
              <a:buNone/>
            </a:pPr>
            <a:r>
              <a:rPr lang="en-US" sz="6000" dirty="0"/>
              <a:t> </a:t>
            </a:r>
            <a:r>
              <a:rPr lang="en-US" sz="6000" dirty="0" smtClean="0"/>
              <a:t>           </a:t>
            </a:r>
            <a:endParaRPr lang="en-US" sz="6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359" y="1600200"/>
            <a:ext cx="4905367" cy="349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2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NETIQUETTE?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Online ethics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 The social and moral code of the Internet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3. A philosophy of effective communication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407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the basic netiquette rules?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400050" lvl="1" indent="0">
              <a:buNone/>
            </a:pPr>
            <a:r>
              <a:rPr lang="en-US" sz="3700" dirty="0" smtClean="0"/>
              <a:t>1. Spell Check </a:t>
            </a:r>
          </a:p>
          <a:p>
            <a:pPr marL="400050" lvl="1" indent="0">
              <a:buNone/>
            </a:pPr>
            <a:r>
              <a:rPr lang="en-US" sz="3700" dirty="0" smtClean="0"/>
              <a:t>a. Correctly spell and proof read all Internet communication</a:t>
            </a:r>
          </a:p>
          <a:p>
            <a:pPr marL="400050" lvl="1" indent="0">
              <a:buNone/>
            </a:pPr>
            <a:endParaRPr lang="en-US" sz="3700" dirty="0" smtClean="0"/>
          </a:p>
          <a:p>
            <a:pPr marL="400050" lvl="1" indent="0">
              <a:buNone/>
            </a:pPr>
            <a:r>
              <a:rPr lang="en-US" sz="3700" dirty="0" smtClean="0"/>
              <a:t>2. Caps </a:t>
            </a:r>
          </a:p>
          <a:p>
            <a:pPr marL="400050" lvl="1" indent="0">
              <a:buNone/>
            </a:pPr>
            <a:r>
              <a:rPr lang="en-US" sz="3700" dirty="0" smtClean="0"/>
              <a:t> a. Do not put words in all caps while communicating online</a:t>
            </a:r>
          </a:p>
          <a:p>
            <a:pPr marL="400050" lvl="1" indent="0">
              <a:buNone/>
            </a:pPr>
            <a:endParaRPr lang="en-US" sz="3700" dirty="0" smtClean="0"/>
          </a:p>
          <a:p>
            <a:pPr marL="400050" lvl="1" indent="0">
              <a:buNone/>
            </a:pPr>
            <a:r>
              <a:rPr lang="en-US" sz="3700" dirty="0" smtClean="0"/>
              <a:t>3. Truth</a:t>
            </a:r>
          </a:p>
          <a:p>
            <a:pPr marL="400050" lvl="1" indent="0">
              <a:buNone/>
            </a:pPr>
            <a:r>
              <a:rPr lang="en-US" sz="3700" dirty="0" smtClean="0"/>
              <a:t>a. Be honest online. </a:t>
            </a:r>
          </a:p>
          <a:p>
            <a:pPr marL="400050" lvl="1" indent="0">
              <a:buNone/>
            </a:pPr>
            <a:endParaRPr lang="en-US" sz="3700" dirty="0"/>
          </a:p>
          <a:p>
            <a:pPr marL="400050" lvl="1" indent="0">
              <a:buNone/>
            </a:pPr>
            <a:r>
              <a:rPr lang="en-US" sz="3700" dirty="0" smtClean="0"/>
              <a:t>4. Be a truthful online representation</a:t>
            </a:r>
          </a:p>
          <a:p>
            <a:pPr marL="400050" lvl="1" indent="0">
              <a:buNone/>
            </a:pPr>
            <a:r>
              <a:rPr lang="en-US" sz="3700" dirty="0"/>
              <a:t> </a:t>
            </a:r>
            <a:r>
              <a:rPr lang="en-US" sz="3700" dirty="0" smtClean="0"/>
              <a:t>  a. The person you exude online should mimic your actual persona you      	</a:t>
            </a:r>
          </a:p>
          <a:p>
            <a:pPr marL="400050" lvl="1" indent="0">
              <a:buNone/>
            </a:pPr>
            <a:r>
              <a:rPr lang="en-US" sz="3700" dirty="0" smtClean="0"/>
              <a:t>	exude in reality. </a:t>
            </a:r>
          </a:p>
          <a:p>
            <a:pPr marL="400050" lvl="1" indent="0">
              <a:buNone/>
            </a:pPr>
            <a:endParaRPr lang="en-US" sz="3700" dirty="0"/>
          </a:p>
          <a:p>
            <a:pPr marL="400050" lvl="1" indent="0">
              <a:buNone/>
            </a:pPr>
            <a:r>
              <a:rPr lang="en-US" sz="3700" dirty="0" smtClean="0"/>
              <a:t>5. Avoid Flaming</a:t>
            </a:r>
          </a:p>
          <a:p>
            <a:pPr marL="400050" lvl="1" indent="0">
              <a:buNone/>
            </a:pPr>
            <a:r>
              <a:rPr lang="en-US" sz="3700" dirty="0"/>
              <a:t> </a:t>
            </a:r>
            <a:r>
              <a:rPr lang="en-US" sz="3700" dirty="0" smtClean="0"/>
              <a:t> a. Do not post inappropriate material online. </a:t>
            </a:r>
          </a:p>
          <a:p>
            <a:pPr marL="400050" lvl="1" indent="0">
              <a:buNone/>
            </a:pPr>
            <a:endParaRPr lang="en-US" sz="3700" dirty="0" smtClean="0"/>
          </a:p>
          <a:p>
            <a:pPr marL="400050" lvl="1" indent="0">
              <a:buNone/>
            </a:pPr>
            <a:endParaRPr lang="en-US" sz="3700" dirty="0"/>
          </a:p>
          <a:p>
            <a:pPr marL="400050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25255">
            <a:off x="5395799" y="4021608"/>
            <a:ext cx="3454400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096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the basic netiquette rules?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400050" lvl="1" indent="0">
              <a:buNone/>
            </a:pPr>
            <a:r>
              <a:rPr lang="en-US" sz="6200" dirty="0" smtClean="0"/>
              <a:t>6. Avoid Spamming</a:t>
            </a:r>
          </a:p>
          <a:p>
            <a:pPr marL="400050" lvl="1" indent="0">
              <a:buNone/>
            </a:pPr>
            <a:r>
              <a:rPr lang="en-US" sz="6200" dirty="0" smtClean="0"/>
              <a:t> a. Do not sent unsolicited messages online. </a:t>
            </a:r>
          </a:p>
          <a:p>
            <a:pPr marL="400050" lvl="1" indent="0">
              <a:buNone/>
            </a:pPr>
            <a:endParaRPr lang="en-US" sz="6200" dirty="0" smtClean="0"/>
          </a:p>
          <a:p>
            <a:pPr marL="400050" lvl="1" indent="0">
              <a:buNone/>
            </a:pPr>
            <a:r>
              <a:rPr lang="en-US" sz="6200" dirty="0" smtClean="0"/>
              <a:t>7. Conservatism </a:t>
            </a:r>
          </a:p>
          <a:p>
            <a:pPr marL="400050" lvl="1" indent="0">
              <a:buNone/>
            </a:pPr>
            <a:r>
              <a:rPr lang="en-US" sz="6200" dirty="0" smtClean="0"/>
              <a:t> a. Small amount of high quality messages &gt; large amount of low quality messages </a:t>
            </a:r>
          </a:p>
          <a:p>
            <a:pPr marL="400050" lvl="1" indent="0">
              <a:buNone/>
            </a:pPr>
            <a:endParaRPr lang="en-US" sz="6200" dirty="0" smtClean="0"/>
          </a:p>
          <a:p>
            <a:pPr marL="400050" lvl="1" indent="0">
              <a:buNone/>
            </a:pPr>
            <a:r>
              <a:rPr lang="en-US" sz="6200" dirty="0" smtClean="0"/>
              <a:t>8. Avoid Late Messages </a:t>
            </a:r>
          </a:p>
          <a:p>
            <a:pPr marL="400050" lvl="1" indent="0">
              <a:buNone/>
            </a:pPr>
            <a:r>
              <a:rPr lang="en-US" sz="6200" dirty="0" smtClean="0"/>
              <a:t>a. Send emails at appropriate hours</a:t>
            </a:r>
            <a:r>
              <a:rPr lang="en-US" sz="6200" dirty="0" smtClean="0">
                <a:sym typeface="Wingdings"/>
              </a:rPr>
              <a:t> increases credibility. </a:t>
            </a:r>
          </a:p>
          <a:p>
            <a:pPr marL="400050" lvl="1" indent="0">
              <a:buNone/>
            </a:pPr>
            <a:endParaRPr lang="en-US" sz="6200" dirty="0">
              <a:sym typeface="Wingdings"/>
            </a:endParaRPr>
          </a:p>
          <a:p>
            <a:pPr marL="400050" lvl="1" indent="0">
              <a:buNone/>
            </a:pPr>
            <a:r>
              <a:rPr lang="en-US" sz="6200" dirty="0" smtClean="0">
                <a:sym typeface="Wingdings"/>
              </a:rPr>
              <a:t>9. Shop Secure Sites Only</a:t>
            </a:r>
          </a:p>
          <a:p>
            <a:pPr marL="400050" lvl="1" indent="0">
              <a:buNone/>
            </a:pPr>
            <a:r>
              <a:rPr lang="en-US" sz="6200" dirty="0" smtClean="0">
                <a:sym typeface="Wingdings"/>
              </a:rPr>
              <a:t>a. Before you make an online purchase, make sure it’s secure. </a:t>
            </a:r>
          </a:p>
          <a:p>
            <a:pPr marL="400050" lvl="1" indent="0">
              <a:buNone/>
            </a:pPr>
            <a:endParaRPr lang="en-US" sz="6200" dirty="0" smtClean="0">
              <a:sym typeface="Wingdings"/>
            </a:endParaRPr>
          </a:p>
          <a:p>
            <a:pPr marL="400050" lvl="1" indent="0">
              <a:buNone/>
            </a:pPr>
            <a:r>
              <a:rPr lang="en-US" sz="6200" dirty="0" smtClean="0">
                <a:sym typeface="Wingdings"/>
              </a:rPr>
              <a:t>10. Use Discretion</a:t>
            </a:r>
          </a:p>
          <a:p>
            <a:pPr marL="400050" lvl="1" indent="0">
              <a:buNone/>
            </a:pPr>
            <a:r>
              <a:rPr lang="en-US" sz="6200" dirty="0" smtClean="0">
                <a:sym typeface="Wingdings"/>
              </a:rPr>
              <a:t>a. Be cautious in every way online. </a:t>
            </a:r>
            <a:endParaRPr lang="en-US" sz="6200" dirty="0" smtClean="0">
              <a:sym typeface="Wingdings"/>
            </a:endParaRPr>
          </a:p>
          <a:p>
            <a:pPr marL="400050" lvl="1" indent="0">
              <a:buNone/>
            </a:pPr>
            <a:endParaRPr lang="en-US" sz="6200" dirty="0" smtClean="0"/>
          </a:p>
          <a:p>
            <a:pPr marL="400050" lvl="1" indent="0">
              <a:buNone/>
            </a:pPr>
            <a:endParaRPr lang="en-US" sz="6200" dirty="0" smtClean="0"/>
          </a:p>
          <a:p>
            <a:pPr marL="400050" lvl="1" indent="0">
              <a:buNone/>
            </a:pPr>
            <a:r>
              <a:rPr lang="en-US" sz="6200" dirty="0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665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       Copyright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600" y="1694027"/>
            <a:ext cx="35941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54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copyright?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AutoNum type="arabicPeriod"/>
            </a:pPr>
            <a:r>
              <a:rPr lang="en-US" sz="1500" dirty="0" smtClean="0"/>
              <a:t> A form of protection</a:t>
            </a:r>
          </a:p>
          <a:p>
            <a:pPr marL="0" lvl="1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a. protects original works of authorship (literary, dramatic, and artistic works) </a:t>
            </a:r>
          </a:p>
          <a:p>
            <a:pPr marL="0" lvl="1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b. does not protect facts, </a:t>
            </a:r>
            <a:r>
              <a:rPr lang="en-US" sz="1500" dirty="0"/>
              <a:t>does not protect facts, ideas, systems, or </a:t>
            </a:r>
            <a:r>
              <a:rPr lang="en-US" sz="1500" dirty="0" smtClean="0"/>
              <a:t>	methods </a:t>
            </a:r>
            <a:r>
              <a:rPr lang="en-US" sz="1500" dirty="0"/>
              <a:t>of </a:t>
            </a:r>
            <a:r>
              <a:rPr lang="en-US" sz="1500" dirty="0" smtClean="0"/>
              <a:t>	operation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3000550"/>
            <a:ext cx="4254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12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my work protected?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sz="1500" dirty="0" smtClean="0"/>
              <a:t>Yes, the moment it is in physical form is the moment it is copyrighted. </a:t>
            </a:r>
            <a:endParaRPr lang="en-US" sz="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08058">
            <a:off x="2307778" y="2894843"/>
            <a:ext cx="4324076" cy="323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35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use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490" y="1046277"/>
            <a:ext cx="3634200" cy="36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9252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208</TotalTime>
  <Words>2168</Words>
  <Application>Microsoft Macintosh PowerPoint</Application>
  <PresentationFormat>On-screen Show (4:3)</PresentationFormat>
  <Paragraphs>214</Paragraphs>
  <Slides>19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Angles</vt:lpstr>
      <vt:lpstr>Digital Citizenship</vt:lpstr>
      <vt:lpstr>Netiquette</vt:lpstr>
      <vt:lpstr>What is NETIQUETTE?</vt:lpstr>
      <vt:lpstr>What are the basic netiquette rules?</vt:lpstr>
      <vt:lpstr>What are the basic netiquette rules?</vt:lpstr>
      <vt:lpstr>                              Copyright </vt:lpstr>
      <vt:lpstr>What is copyright?</vt:lpstr>
      <vt:lpstr>Is my work protected?</vt:lpstr>
      <vt:lpstr>Fair use </vt:lpstr>
      <vt:lpstr>What is fair use?</vt:lpstr>
      <vt:lpstr>Examples of Fair Use </vt:lpstr>
      <vt:lpstr> What is Plagiarism? </vt:lpstr>
      <vt:lpstr>What kinds of plagiarism are there?</vt:lpstr>
      <vt:lpstr>How to be safe on the web and online?</vt:lpstr>
      <vt:lpstr>Safety on the Web and on your computer</vt:lpstr>
      <vt:lpstr>Reference Page </vt:lpstr>
      <vt:lpstr>Reference Page Continued </vt:lpstr>
      <vt:lpstr>Reference Page Continued </vt:lpstr>
      <vt:lpstr>Reference Page Continued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Citizenship</dc:title>
  <dc:creator>Lesley Cornett</dc:creator>
  <cp:lastModifiedBy>Lesley Cornett</cp:lastModifiedBy>
  <cp:revision>19</cp:revision>
  <dcterms:created xsi:type="dcterms:W3CDTF">2014-01-20T21:13:47Z</dcterms:created>
  <dcterms:modified xsi:type="dcterms:W3CDTF">2014-01-21T00:42:46Z</dcterms:modified>
</cp:coreProperties>
</file>